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86" r:id="rId5"/>
    <p:sldId id="285" r:id="rId6"/>
    <p:sldId id="267" r:id="rId7"/>
    <p:sldId id="272" r:id="rId8"/>
    <p:sldId id="278" r:id="rId9"/>
    <p:sldId id="273" r:id="rId10"/>
    <p:sldId id="274" r:id="rId11"/>
    <p:sldId id="282" r:id="rId12"/>
    <p:sldId id="261" r:id="rId13"/>
    <p:sldId id="259" r:id="rId14"/>
    <p:sldId id="281" r:id="rId15"/>
    <p:sldId id="280" r:id="rId16"/>
    <p:sldId id="269" r:id="rId17"/>
    <p:sldId id="271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9289"/>
    <p:restoredTop sz="64837"/>
  </p:normalViewPr>
  <p:slideViewPr>
    <p:cSldViewPr snapToGrid="0" snapToObjects="1">
      <p:cViewPr>
        <p:scale>
          <a:sx n="72" d="100"/>
          <a:sy n="72" d="100"/>
        </p:scale>
        <p:origin x="144" y="3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DB374-2376-1F46-989C-A771E72EEC30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5191E-64C0-0942-9773-4E830C837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5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7726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cash-on-cash return of approximately 3X over 5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Ref: 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tanyaprive</a:t>
            </a:r>
            <a:r>
              <a:rPr lang="en-US" dirty="0"/>
              <a:t>/2016/04/28/what-returns-can-</a:t>
            </a:r>
            <a:r>
              <a:rPr lang="en-US" dirty="0" err="1"/>
              <a:t>i</a:t>
            </a:r>
            <a:r>
              <a:rPr lang="en-US" dirty="0"/>
              <a:t>-expect-from-startup-investing/#44efa72f7964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use it to estimate the potential IRR and cash-on-cash return of each opportunity, and determine whether you feel you will be appropriately compensated for the risk. You will 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3-5 years of financial projections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pre-money valuation of the equity round or valuation cap of the convertible 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expected sales multiple at exit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amount the company is raising in this round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653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981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Investors: prioritize start-ups for funding evaluation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Start-up employees: evaluate the likelihood of shares maturing 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Entrepreneurs: review of potential exit strategies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638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85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legal framework</a:t>
            </a:r>
          </a:p>
          <a:p>
            <a:r>
              <a:rPr lang="en-US" dirty="0"/>
              <a:t>Assumes investors would wait up to 10 years for returns</a:t>
            </a:r>
          </a:p>
          <a:p>
            <a:r>
              <a:rPr lang="en-US" dirty="0"/>
              <a:t>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61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Features took special consideration Avoidance of leaky variables and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7352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nameauc_test_acauc_train_ac1</a:t>
            </a:r>
            <a:r>
              <a:rPr lang="en-US" dirty="0">
                <a:effectLst/>
              </a:rPr>
              <a:t>logr_n0.6958600.716593</a:t>
            </a:r>
            <a:r>
              <a:rPr lang="en-US" dirty="0"/>
              <a:t>2</a:t>
            </a:r>
            <a:r>
              <a:rPr lang="en-US" dirty="0">
                <a:effectLst/>
              </a:rPr>
              <a:t>RandomForest0.7102570.751560</a:t>
            </a:r>
            <a:r>
              <a:rPr lang="en-US" dirty="0"/>
              <a:t>3</a:t>
            </a:r>
            <a:r>
              <a:rPr lang="en-US" dirty="0">
                <a:effectLst/>
              </a:rPr>
              <a:t>GradiantBoosting0.7258740.782047</a:t>
            </a:r>
            <a:r>
              <a:rPr lang="en-US" dirty="0"/>
              <a:t>4</a:t>
            </a:r>
            <a:r>
              <a:rPr lang="en-US" dirty="0">
                <a:effectLst/>
              </a:rPr>
              <a:t>SVM0.6825460.691268</a:t>
            </a:r>
            <a:r>
              <a:rPr lang="en-US" dirty="0"/>
              <a:t>5</a:t>
            </a:r>
            <a:r>
              <a:rPr lang="en-US" dirty="0">
                <a:effectLst/>
              </a:rPr>
              <a:t>N Bayes0.6365690.641149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91363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8/6=1.33</a:t>
            </a:r>
          </a:p>
          <a:p>
            <a:r>
              <a:rPr lang="en-US" dirty="0"/>
              <a:t>7/2 =3.5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72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5729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6085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10/28/18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tiff"/><Relationship Id="rId4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7435" y="1296911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67435" y="3684511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C993469C-7B62-EC48-BA47-884497070C1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l="17409" t="6630" r="19717" b="22167"/>
          <a:stretch/>
        </p:blipFill>
        <p:spPr>
          <a:xfrm>
            <a:off x="3944470" y="-47622"/>
            <a:ext cx="4303060" cy="67474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568-410B-0141-B3F9-A641825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27490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5757"/>
                </a:solidFill>
              </a:rPr>
              <a:t>Questions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05F39C-1D47-1E4C-93C6-D3DAE4A8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13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59B4-54D2-5E4E-BCB5-8920A29D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3A126-16D8-E548-A87D-411E17CCB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65EE4E-DD44-2846-95B0-9C43565F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757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F571FCD-4543-DB4E-A378-0F5CE771E0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530" y="1868633"/>
            <a:ext cx="4114800" cy="42545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9FF822B-AAE2-D844-929B-2CE1CBAFAD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8452" y="1868633"/>
            <a:ext cx="4114800" cy="425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35714A-BC7F-8F49-973A-4379F7A8D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6774006"/>
              </p:ext>
            </p:extLst>
          </p:nvPr>
        </p:nvGraphicFramePr>
        <p:xfrm>
          <a:off x="761606" y="2207193"/>
          <a:ext cx="4697092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159329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137464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28B33D-5781-A34F-A2FF-5F1D0E5D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330523"/>
              </p:ext>
            </p:extLst>
          </p:nvPr>
        </p:nvGraphicFramePr>
        <p:xfrm>
          <a:off x="6096000" y="2207193"/>
          <a:ext cx="4572001" cy="275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347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037196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099458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55518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0FE0BDC-5F08-D248-B6CE-DE8B767651FA}"/>
              </a:ext>
            </a:extLst>
          </p:cNvPr>
          <p:cNvSpPr txBox="1"/>
          <p:nvPr/>
        </p:nvSpPr>
        <p:spPr>
          <a:xfrm>
            <a:off x="2120138" y="1666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Acquisition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67E455-65D4-6544-A7FC-6710A88D1F5E}"/>
              </a:ext>
            </a:extLst>
          </p:cNvPr>
          <p:cNvSpPr txBox="1"/>
          <p:nvPr/>
        </p:nvSpPr>
        <p:spPr>
          <a:xfrm>
            <a:off x="7828424" y="172413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IPO Models</a:t>
            </a:r>
          </a:p>
        </p:txBody>
      </p:sp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3334733"/>
              </p:ext>
            </p:extLst>
          </p:nvPr>
        </p:nvGraphicFramePr>
        <p:xfrm>
          <a:off x="2032000" y="1898677"/>
          <a:ext cx="812800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25195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0.43</a:t>
            </a:r>
          </a:p>
        </p:txBody>
      </p:sp>
      <p:graphicFrame>
        <p:nvGraphicFramePr>
          <p:cNvPr id="14" name="Content Placeholder 12">
            <a:extLst>
              <a:ext uri="{FF2B5EF4-FFF2-40B4-BE49-F238E27FC236}">
                <a16:creationId xmlns:a16="http://schemas.microsoft.com/office/drawing/2014/main" id="{9D5DBFFC-116C-8046-BCC7-3F4F93164B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82201840"/>
              </p:ext>
            </p:extLst>
          </p:nvPr>
        </p:nvGraphicFramePr>
        <p:xfrm>
          <a:off x="4002522" y="3798165"/>
          <a:ext cx="4186955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819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4586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123828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0758990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0.55</a:t>
            </a:r>
          </a:p>
        </p:txBody>
      </p:sp>
      <p:graphicFrame>
        <p:nvGraphicFramePr>
          <p:cNvPr id="9" name="Content Placeholder 12">
            <a:extLst>
              <a:ext uri="{FF2B5EF4-FFF2-40B4-BE49-F238E27FC236}">
                <a16:creationId xmlns:a16="http://schemas.microsoft.com/office/drawing/2014/main" id="{43F83D28-DE24-194E-BF79-F790CA28A8A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55536614"/>
              </p:ext>
            </p:extLst>
          </p:nvPr>
        </p:nvGraphicFramePr>
        <p:xfrm>
          <a:off x="4002522" y="3756967"/>
          <a:ext cx="418695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998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5830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95652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188054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586880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5261603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96126325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1203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0.26</a:t>
            </a:r>
          </a:p>
        </p:txBody>
      </p:sp>
    </p:spTree>
    <p:extLst>
      <p:ext uri="{BB962C8B-B14F-4D97-AF65-F5344CB8AC3E}">
        <p14:creationId xmlns:p14="http://schemas.microsoft.com/office/powerpoint/2010/main" val="2327532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38350547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0.18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D8E612B-77EE-2D4A-A536-68EE4E0DDD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0808521"/>
              </p:ext>
            </p:extLst>
          </p:nvPr>
        </p:nvGraphicFramePr>
        <p:xfrm>
          <a:off x="2032000" y="1898677"/>
          <a:ext cx="8128000" cy="1478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25195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41007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36121"/>
            <a:ext cx="4227576" cy="4351338"/>
          </a:xfrm>
        </p:spPr>
        <p:txBody>
          <a:bodyPr/>
          <a:lstStyle/>
          <a:p>
            <a:r>
              <a:rPr lang="en-US" dirty="0"/>
              <a:t>Model for the classification of start-ups: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lvl="1"/>
            <a:r>
              <a:rPr lang="en-US" dirty="0"/>
              <a:t>Other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B75A2B-EC30-9A41-8737-D2DA39B161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5776" y="1525192"/>
            <a:ext cx="6883908" cy="413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30362" y="3952908"/>
            <a:ext cx="3900884" cy="1287429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3600" dirty="0"/>
              <a:t>66,000</a:t>
            </a:r>
            <a:r>
              <a:rPr lang="en-US" sz="3600" baseline="30000" dirty="0"/>
              <a:t>+</a:t>
            </a:r>
            <a:r>
              <a:rPr lang="en-US" sz="3600" dirty="0"/>
              <a:t> companies up to 2015</a:t>
            </a:r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32F617-5547-E249-8DF8-C5C27917F3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4345" b="30790"/>
          <a:stretch/>
        </p:blipFill>
        <p:spPr>
          <a:xfrm>
            <a:off x="6830362" y="2030958"/>
            <a:ext cx="3900884" cy="175012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2697492-5D5D-5D49-9944-3F0F8FB996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351" y="1942092"/>
            <a:ext cx="3992499" cy="3513398"/>
          </a:xfrm>
          <a:prstGeom prst="rect">
            <a:avLst/>
          </a:prstGeom>
        </p:spPr>
      </p:pic>
      <p:pic>
        <p:nvPicPr>
          <p:cNvPr id="9" name="Content Placeholder 3">
            <a:extLst>
              <a:ext uri="{FF2B5EF4-FFF2-40B4-BE49-F238E27FC236}">
                <a16:creationId xmlns:a16="http://schemas.microsoft.com/office/drawing/2014/main" id="{6C9E31AF-9BEE-1B44-9735-F2A6E85C4A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24057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E3234-499C-6D4D-BF87-818A5B1FE7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Design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7D55F4-6155-2B43-B9C9-B6F2238E0C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679" y="1669784"/>
            <a:ext cx="10515600" cy="446648"/>
          </a:xfrm>
        </p:spPr>
        <p:txBody>
          <a:bodyPr/>
          <a:lstStyle/>
          <a:p>
            <a:pPr lvl="1"/>
            <a:r>
              <a:rPr lang="en-US" dirty="0"/>
              <a:t>Only companies founded in the USA</a:t>
            </a:r>
          </a:p>
          <a:p>
            <a:pPr marL="457200" lvl="1" indent="0">
              <a:buNone/>
            </a:pPr>
            <a:endParaRPr lang="en-US" dirty="0"/>
          </a:p>
          <a:p>
            <a:pPr marL="914400" lvl="2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5BE4EB4-6B33-AB40-9FC5-EA82BF6242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4057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67E8D8-C27D-C042-8179-373C7299DC28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19000"/>
          </a:blip>
          <a:stretch>
            <a:fillRect/>
          </a:stretch>
        </p:blipFill>
        <p:spPr>
          <a:xfrm>
            <a:off x="583679" y="322459"/>
            <a:ext cx="9994900" cy="59563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9CFBE7D0-49B9-914C-9F57-9909E5A10D2A}"/>
              </a:ext>
            </a:extLst>
          </p:cNvPr>
          <p:cNvSpPr txBox="1">
            <a:spLocks/>
          </p:cNvSpPr>
          <p:nvPr/>
        </p:nvSpPr>
        <p:spPr>
          <a:xfrm>
            <a:off x="583679" y="3044300"/>
            <a:ext cx="10515600" cy="3847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Considered companies with 10+years of operation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189CA621-BE0D-2745-B9FB-3B5F508BF5C9}"/>
              </a:ext>
            </a:extLst>
          </p:cNvPr>
          <p:cNvSpPr txBox="1">
            <a:spLocks/>
          </p:cNvSpPr>
          <p:nvPr/>
        </p:nvSpPr>
        <p:spPr>
          <a:xfrm>
            <a:off x="583679" y="2357042"/>
            <a:ext cx="10515600" cy="4466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/>
              <a:t>Two separate models for IPO and Acquired categories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11AAC761-A019-584D-B050-33C3A9EAACD1}"/>
              </a:ext>
            </a:extLst>
          </p:cNvPr>
          <p:cNvSpPr txBox="1">
            <a:spLocks/>
          </p:cNvSpPr>
          <p:nvPr/>
        </p:nvSpPr>
        <p:spPr>
          <a:xfrm>
            <a:off x="583679" y="3666323"/>
            <a:ext cx="10515600" cy="12897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en-US" dirty="0" err="1"/>
              <a:t>Umbalance</a:t>
            </a:r>
            <a:r>
              <a:rPr lang="en-US" dirty="0"/>
              <a:t> dataset </a:t>
            </a:r>
            <a:r>
              <a:rPr lang="en-US" dirty="0">
                <a:sym typeface="Wingdings" pitchFamily="2" charset="2"/>
              </a:rPr>
              <a:t> Metric optimization: AUC ROC</a:t>
            </a:r>
            <a:endParaRPr lang="en-US" dirty="0"/>
          </a:p>
          <a:p>
            <a:pPr lvl="2"/>
            <a:r>
              <a:rPr lang="en-US" sz="2400" dirty="0"/>
              <a:t>Acquired</a:t>
            </a:r>
            <a:r>
              <a:rPr lang="en-US" dirty="0"/>
              <a:t>: 22%</a:t>
            </a:r>
          </a:p>
          <a:p>
            <a:pPr lvl="2"/>
            <a:r>
              <a:rPr lang="en-US" dirty="0"/>
              <a:t>IPO: 8%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195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72402D-7E47-CA4E-AE2E-BA7BF4BE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Features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480C61E-CCC4-6148-9CA4-71F823F9C5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/>
              <a:t>Average annual inflation the year the company was founded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Month founded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Company category: top 20 categories.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State founded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Inflation adjusted raised amounts from angel investors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Time (days) in operation at the time first founding was raised</a:t>
            </a:r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AB2E57B3-FD35-154E-8C7C-80AB5FA0AC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24057" y="4353581"/>
            <a:ext cx="1808747" cy="2504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729D4C8-FDD5-BE43-81F7-5F4BE71AB70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>
            <a:off x="1788460" y="447248"/>
            <a:ext cx="7947212" cy="6410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414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59453" y="4353581"/>
            <a:ext cx="1808747" cy="2504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BDAE85A-E904-6D4A-B003-DF3C09BAB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2565" y="1531177"/>
            <a:ext cx="4863903" cy="508285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00AE6C-0EC3-0B4B-AA31-64FA433AF9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200" y="1531177"/>
            <a:ext cx="4968314" cy="4968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7B-18C8-0147-9FF4-96456B05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34BE-83F9-EE40-9476-076A34B31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017"/>
            <a:ext cx="5121729" cy="4351338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High AUC</a:t>
            </a:r>
          </a:p>
          <a:p>
            <a:pPr lvl="1"/>
            <a:r>
              <a:rPr lang="en-US" dirty="0"/>
              <a:t>Interpretable</a:t>
            </a:r>
          </a:p>
          <a:p>
            <a:pPr lvl="1"/>
            <a:r>
              <a:rPr lang="en-US" dirty="0"/>
              <a:t>Scalable</a:t>
            </a:r>
          </a:p>
          <a:p>
            <a:pPr lvl="1"/>
            <a:r>
              <a:rPr lang="en-US" dirty="0"/>
              <a:t>Not overfitted</a:t>
            </a:r>
          </a:p>
          <a:p>
            <a:r>
              <a:rPr lang="en-US" dirty="0"/>
              <a:t>Threshold selected to maximize Precision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497E8F-396B-8640-88E1-A29EF078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E7EE2D-2B6D-894A-8D04-337F6CC53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263242"/>
              </p:ext>
            </p:extLst>
          </p:nvPr>
        </p:nvGraphicFramePr>
        <p:xfrm>
          <a:off x="6450145" y="975994"/>
          <a:ext cx="4413438" cy="1926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4231">
                  <a:extLst>
                    <a:ext uri="{9D8B030D-6E8A-4147-A177-3AD203B41FA5}">
                      <a16:colId xmlns:a16="http://schemas.microsoft.com/office/drawing/2014/main" val="3536978281"/>
                    </a:ext>
                  </a:extLst>
                </a:gridCol>
                <a:gridCol w="1219115">
                  <a:extLst>
                    <a:ext uri="{9D8B030D-6E8A-4147-A177-3AD203B41FA5}">
                      <a16:colId xmlns:a16="http://schemas.microsoft.com/office/drawing/2014/main" val="3870376549"/>
                    </a:ext>
                  </a:extLst>
                </a:gridCol>
                <a:gridCol w="1600092">
                  <a:extLst>
                    <a:ext uri="{9D8B030D-6E8A-4147-A177-3AD203B41FA5}">
                      <a16:colId xmlns:a16="http://schemas.microsoft.com/office/drawing/2014/main" val="1266927886"/>
                    </a:ext>
                  </a:extLst>
                </a:gridCol>
              </a:tblGrid>
              <a:tr h="4433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62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95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48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82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Precision, avg.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93835"/>
                  </a:ext>
                </a:extLst>
              </a:tr>
            </a:tbl>
          </a:graphicData>
        </a:graphic>
      </p:graphicFrame>
      <p:graphicFrame>
        <p:nvGraphicFramePr>
          <p:cNvPr id="9" name="Content Placeholder 12">
            <a:extLst>
              <a:ext uri="{FF2B5EF4-FFF2-40B4-BE49-F238E27FC236}">
                <a16:creationId xmlns:a16="http://schemas.microsoft.com/office/drawing/2014/main" id="{523D2A0F-D80B-9744-838E-5DB58A8E1B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35503373"/>
              </p:ext>
            </p:extLst>
          </p:nvPr>
        </p:nvGraphicFramePr>
        <p:xfrm>
          <a:off x="6393959" y="3294629"/>
          <a:ext cx="418695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998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5830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95652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580068">
                <a:tc>
                  <a:txBody>
                    <a:bodyPr/>
                    <a:lstStyle/>
                    <a:p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188054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0" name="Content Placeholder 12">
            <a:extLst>
              <a:ext uri="{FF2B5EF4-FFF2-40B4-BE49-F238E27FC236}">
                <a16:creationId xmlns:a16="http://schemas.microsoft.com/office/drawing/2014/main" id="{1461561F-5025-2C4D-8869-428CC4CDE6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23645475"/>
              </p:ext>
            </p:extLst>
          </p:nvPr>
        </p:nvGraphicFramePr>
        <p:xfrm>
          <a:off x="6393959" y="5034301"/>
          <a:ext cx="4186955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819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4586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688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DAC9EAD-C7F5-8C4A-8DD8-EC58C61455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408214"/>
            <a:ext cx="5753100" cy="6146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DC3E339-3D67-584B-B280-2469322EDD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8214"/>
            <a:ext cx="54229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991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938D-5B8D-5146-944F-8BFC6C56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20BB-1681-9342-A03D-A810FEFE5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logistic model was selected</a:t>
            </a:r>
          </a:p>
          <a:p>
            <a:r>
              <a:rPr lang="en-US" dirty="0"/>
              <a:t>Insights for main contributing variables were extracted.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data from recent years</a:t>
            </a:r>
          </a:p>
          <a:p>
            <a:pPr lvl="1"/>
            <a:r>
              <a:rPr lang="en-US" dirty="0"/>
              <a:t>Look at the effect of crowdfunding on the evolution of companies.</a:t>
            </a:r>
          </a:p>
          <a:p>
            <a:pPr lvl="1"/>
            <a:r>
              <a:rPr lang="en-US" dirty="0"/>
              <a:t>More data for IPO companies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55D155-3F2E-2E46-B76B-A47A159E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511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18385</TotalTime>
  <Words>629</Words>
  <Application>Microsoft Macintosh PowerPoint</Application>
  <PresentationFormat>Widescreen</PresentationFormat>
  <Paragraphs>274</Paragraphs>
  <Slides>17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Wingdings</vt:lpstr>
      <vt:lpstr>Office Theme</vt:lpstr>
      <vt:lpstr>Classification of start-ups using supervised learning </vt:lpstr>
      <vt:lpstr>Business Case</vt:lpstr>
      <vt:lpstr>The Data</vt:lpstr>
      <vt:lpstr>Model Design</vt:lpstr>
      <vt:lpstr>Model Features</vt:lpstr>
      <vt:lpstr>Model Selection</vt:lpstr>
      <vt:lpstr>The model selected</vt:lpstr>
      <vt:lpstr>PowerPoint Presentation</vt:lpstr>
      <vt:lpstr>Conclusion</vt:lpstr>
      <vt:lpstr>Questions ?</vt:lpstr>
      <vt:lpstr>Appendix</vt:lpstr>
      <vt:lpstr>Threshold evaluation</vt:lpstr>
      <vt:lpstr>Model Selection</vt:lpstr>
      <vt:lpstr>Metrics IPO: investing use case</vt:lpstr>
      <vt:lpstr>Metrics AC: investing use case</vt:lpstr>
      <vt:lpstr>Metrics AC: filtering use case</vt:lpstr>
      <vt:lpstr>Metrics IPO: filtering use case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70</cp:revision>
  <cp:lastPrinted>2018-08-09T18:41:37Z</cp:lastPrinted>
  <dcterms:created xsi:type="dcterms:W3CDTF">2018-07-31T21:58:43Z</dcterms:created>
  <dcterms:modified xsi:type="dcterms:W3CDTF">2018-11-01T21:02:49Z</dcterms:modified>
</cp:coreProperties>
</file>

<file path=docProps/thumbnail.jpeg>
</file>